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63" r:id="rId6"/>
    <p:sldId id="264" r:id="rId7"/>
    <p:sldId id="260" r:id="rId8"/>
    <p:sldId id="265" r:id="rId9"/>
    <p:sldId id="266" r:id="rId10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552" y="44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8374C-7CD7-4998-BF84-55BD39A12CBE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88BF2-E3C7-4E7A-B54E-17C005E86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797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8374C-7CD7-4998-BF84-55BD39A12CBE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88BF2-E3C7-4E7A-B54E-17C005E86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683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8374C-7CD7-4998-BF84-55BD39A12CBE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88BF2-E3C7-4E7A-B54E-17C005E86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4361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8374C-7CD7-4998-BF84-55BD39A12CBE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88BF2-E3C7-4E7A-B54E-17C005E86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956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8374C-7CD7-4998-BF84-55BD39A12CBE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88BF2-E3C7-4E7A-B54E-17C005E86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216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8374C-7CD7-4998-BF84-55BD39A12CBE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88BF2-E3C7-4E7A-B54E-17C005E86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66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8374C-7CD7-4998-BF84-55BD39A12CBE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88BF2-E3C7-4E7A-B54E-17C005E86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538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8374C-7CD7-4998-BF84-55BD39A12CBE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88BF2-E3C7-4E7A-B54E-17C005E86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342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8374C-7CD7-4998-BF84-55BD39A12CBE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88BF2-E3C7-4E7A-B54E-17C005E86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060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8374C-7CD7-4998-BF84-55BD39A12CBE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88BF2-E3C7-4E7A-B54E-17C005E86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043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8374C-7CD7-4998-BF84-55BD39A12CBE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88BF2-E3C7-4E7A-B54E-17C005E86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81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8374C-7CD7-4998-BF84-55BD39A12CBE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88BF2-E3C7-4E7A-B54E-17C005E86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922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58374C-7CD7-4998-BF84-55BD39A12CBE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88BF2-E3C7-4E7A-B54E-17C005E86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91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895600"/>
            <a:ext cx="6172200" cy="2286000"/>
          </a:xfrm>
        </p:spPr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dirty="0" smtClean="0">
                <a:latin typeface="Cambria"/>
              </a:rPr>
              <a:t>Chapter</a:t>
            </a:r>
            <a:r>
              <a:rPr lang="en-US" b="1" i="0" u="none" strike="noStrike" dirty="0" smtClean="0">
                <a:latin typeface="Cambria"/>
              </a:rPr>
              <a:t> 6</a:t>
            </a:r>
            <a:br>
              <a:rPr lang="en-US" b="1" i="0" u="none" strike="noStrike" dirty="0" smtClean="0">
                <a:latin typeface="Cambria"/>
              </a:rPr>
            </a:br>
            <a:r>
              <a:rPr lang="en-US" b="1" dirty="0" smtClean="0">
                <a:latin typeface="Cambria"/>
              </a:rPr>
              <a:t>Section 4: </a:t>
            </a:r>
            <a:r>
              <a:rPr lang="en-US" b="1" i="0" u="none" strike="noStrike" baseline="0" dirty="0" smtClean="0">
                <a:latin typeface="Cambria"/>
              </a:rPr>
              <a:t>Factoring and Solving Polynomials Equations</a:t>
            </a:r>
            <a:endParaRPr lang="en-US" b="1" i="0" u="none" strike="noStrike" baseline="0" dirty="0" smtClean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4604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6096000" cy="1524000"/>
          </a:xfrm>
        </p:spPr>
        <p:txBody>
          <a:bodyPr>
            <a:normAutofit/>
          </a:bodyPr>
          <a:lstStyle/>
          <a:p>
            <a:pPr marR="0" algn="l" rtl="0"/>
            <a:r>
              <a:rPr lang="en-US" b="1" i="0" u="none" strike="noStrike" baseline="0" dirty="0" smtClean="0">
                <a:solidFill>
                  <a:srgbClr val="365F91"/>
                </a:solidFill>
                <a:latin typeface="Cambria"/>
              </a:rPr>
              <a:t>1. Factor out any common monomials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342900" y="2133601"/>
                <a:ext cx="2095500" cy="60959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3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−12</m:t>
                      </m:r>
                    </m:oMath>
                  </m:oMathPara>
                </a14:m>
                <a:endParaRPr lang="en-US" b="0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42900" y="2133601"/>
                <a:ext cx="2095500" cy="609599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533400" y="3247081"/>
                <a:ext cx="2667000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sz="3200" i="1">
                        <a:latin typeface="Cambria Math"/>
                      </a:rPr>
                      <m:t>−2</m:t>
                    </m:r>
                  </m:oMath>
                </a14:m>
                <a:r>
                  <a:rPr lang="en-US" sz="32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en-US" sz="3200" b="0" i="0" smtClean="0">
                        <a:latin typeface="Cambria Math"/>
                      </a:rPr>
                      <m:t>+</m:t>
                    </m:r>
                    <m:r>
                      <m:rPr>
                        <m:sty m:val="p"/>
                      </m:rPr>
                      <a:rPr lang="en-US" sz="3200" b="0" i="0" smtClean="0">
                        <a:latin typeface="Cambria Math"/>
                      </a:rPr>
                      <m:t>x</m:t>
                    </m:r>
                  </m:oMath>
                </a14:m>
                <a:endParaRPr lang="en-US" sz="3200" dirty="0"/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3247081"/>
                <a:ext cx="2667000" cy="5847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533400" y="4279669"/>
                <a:ext cx="2209800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</a:rPr>
                          <m:t>6</m:t>
                        </m:r>
                        <m:r>
                          <a:rPr lang="en-US" sz="32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</a:rPr>
                          <m:t>7</m:t>
                        </m:r>
                      </m:sup>
                    </m:sSup>
                    <m:r>
                      <a:rPr lang="en-US" sz="3200" i="1">
                        <a:latin typeface="Cambria Math"/>
                      </a:rPr>
                      <m:t>−</m:t>
                    </m:r>
                    <m:r>
                      <a:rPr lang="en-US" sz="3200" b="0" i="1" smtClean="0">
                        <a:latin typeface="Cambria Math"/>
                      </a:rPr>
                      <m:t>4</m:t>
                    </m:r>
                  </m:oMath>
                </a14:m>
                <a:r>
                  <a:rPr lang="en-US" sz="32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3200" dirty="0"/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4279669"/>
                <a:ext cx="2209800" cy="5847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 Placeholder 2"/>
              <p:cNvSpPr txBox="1">
                <a:spLocks/>
              </p:cNvSpPr>
              <p:nvPr/>
            </p:nvSpPr>
            <p:spPr>
              <a:xfrm>
                <a:off x="2590800" y="2133600"/>
                <a:ext cx="2095500" cy="60959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i="1" smtClean="0">
                          <a:latin typeface="Cambria Math"/>
                        </a:rPr>
                        <m:t>3</m:t>
                      </m:r>
                      <m:sSup>
                        <m:sSup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 smtClean="0"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latin typeface="Cambria Math"/>
                        </a:rPr>
                        <m:t>4)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6" name="Tex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0800" y="2133600"/>
                <a:ext cx="2095500" cy="60959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>
                <a:off x="3181350" y="3247081"/>
                <a:ext cx="3676650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</a:rPr>
                          <m:t>=</m:t>
                        </m:r>
                        <m:r>
                          <a:rPr lang="en-US" sz="32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3200" b="0" i="1" smtClean="0">
                            <a:latin typeface="Cambria Math"/>
                          </a:rPr>
                          <m:t>(</m:t>
                        </m:r>
                        <m:r>
                          <a:rPr lang="en-US" sz="32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3200" i="1">
                        <a:latin typeface="Cambria Math"/>
                      </a:rPr>
                      <m:t>−2</m:t>
                    </m:r>
                  </m:oMath>
                </a14:m>
                <a:r>
                  <a:rPr lang="en-US" sz="32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sz="3200" b="0" i="0" smtClean="0">
                        <a:latin typeface="Cambria Math"/>
                      </a:rPr>
                      <m:t>+</m:t>
                    </m:r>
                    <m:r>
                      <a:rPr lang="en-US" sz="3200" b="0" i="0" smtClean="0">
                        <a:latin typeface="Cambria Math"/>
                      </a:rPr>
                      <m:t>1)</m:t>
                    </m:r>
                  </m:oMath>
                </a14:m>
                <a:endParaRPr lang="en-US" sz="3200" dirty="0"/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1350" y="3247081"/>
                <a:ext cx="3676650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/>
              <p:cNvSpPr/>
              <p:nvPr/>
            </p:nvSpPr>
            <p:spPr>
              <a:xfrm>
                <a:off x="3181350" y="4279668"/>
                <a:ext cx="2914650" cy="5904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2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=2</m:t>
                          </m:r>
                          <m:sSup>
                            <m:sSupPr>
                              <m:ctrlPr>
                                <a:rPr lang="en-US" sz="3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3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3200" b="0" i="1" smtClean="0">
                              <a:latin typeface="Cambria Math"/>
                            </a:rPr>
                            <m:t>(3</m:t>
                          </m:r>
                          <m:r>
                            <a:rPr lang="en-US" sz="3200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/>
                            </a:rPr>
                            <m:t>5</m:t>
                          </m:r>
                        </m:sup>
                      </m:sSup>
                      <m:r>
                        <a:rPr lang="en-US" sz="3200" i="1">
                          <a:latin typeface="Cambria Math"/>
                        </a:rPr>
                        <m:t>−</m:t>
                      </m:r>
                      <m:r>
                        <a:rPr lang="en-US" sz="3200" b="0" i="1" smtClean="0">
                          <a:latin typeface="Cambria Math"/>
                        </a:rPr>
                        <m:t>2)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1350" y="4279668"/>
                <a:ext cx="2914650" cy="590418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0378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dirty="0" smtClean="0">
                <a:latin typeface="Comic Sans MS"/>
              </a:rPr>
              <a:t>SPECIAL FACTORING PATTERNS	</a:t>
            </a:r>
            <a:endParaRPr lang="en-US" b="0" i="0" u="none" strike="noStrike" baseline="0" dirty="0" smtClean="0">
              <a:latin typeface="Times New Roman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2057400"/>
            <a:ext cx="1292662" cy="1974503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r>
              <a:rPr lang="en-US" sz="3600" u="sng" dirty="0"/>
              <a:t>PATTERN</a:t>
            </a:r>
          </a:p>
          <a:p>
            <a:r>
              <a:rPr lang="en-US" sz="3600" u="sng" dirty="0"/>
              <a:t>NAME</a:t>
            </a:r>
            <a:r>
              <a:rPr lang="en-US" sz="3600" dirty="0"/>
              <a:t> </a:t>
            </a:r>
            <a:endParaRPr lang="en-ZW" sz="3600" dirty="0"/>
          </a:p>
        </p:txBody>
      </p:sp>
      <p:sp>
        <p:nvSpPr>
          <p:cNvPr id="8" name="Rectangle 7"/>
          <p:cNvSpPr/>
          <p:nvPr/>
        </p:nvSpPr>
        <p:spPr>
          <a:xfrm>
            <a:off x="125492" y="4330553"/>
            <a:ext cx="738664" cy="1862305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US" sz="3600" u="sng" dirty="0"/>
              <a:t>PATTERN</a:t>
            </a:r>
            <a:r>
              <a:rPr lang="en-US" sz="3600" dirty="0"/>
              <a:t> </a:t>
            </a:r>
            <a:endParaRPr lang="en-ZW" sz="3600" dirty="0"/>
          </a:p>
        </p:txBody>
      </p:sp>
      <p:sp>
        <p:nvSpPr>
          <p:cNvPr id="9" name="Rectangle 8"/>
          <p:cNvSpPr/>
          <p:nvPr/>
        </p:nvSpPr>
        <p:spPr>
          <a:xfrm>
            <a:off x="95012" y="7004126"/>
            <a:ext cx="738664" cy="1878078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US" sz="3600" u="sng" dirty="0"/>
              <a:t>EXAMPLE</a:t>
            </a:r>
            <a:endParaRPr lang="en-ZW" sz="3600" dirty="0"/>
          </a:p>
        </p:txBody>
      </p:sp>
      <p:sp>
        <p:nvSpPr>
          <p:cNvPr id="10" name="Rectangle 9"/>
          <p:cNvSpPr/>
          <p:nvPr/>
        </p:nvSpPr>
        <p:spPr>
          <a:xfrm>
            <a:off x="1232044" y="2088909"/>
            <a:ext cx="281718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 </a:t>
            </a:r>
            <a:r>
              <a:rPr lang="en-US" sz="3600" dirty="0">
                <a:solidFill>
                  <a:srgbClr val="C00000"/>
                </a:solidFill>
              </a:rPr>
              <a:t>Difference of </a:t>
            </a:r>
            <a:endParaRPr lang="en-US" sz="3600" dirty="0" smtClean="0">
              <a:solidFill>
                <a:srgbClr val="C00000"/>
              </a:solidFill>
            </a:endParaRPr>
          </a:p>
          <a:p>
            <a:r>
              <a:rPr lang="en-US" sz="3600" dirty="0" smtClean="0">
                <a:solidFill>
                  <a:srgbClr val="C00000"/>
                </a:solidFill>
              </a:rPr>
              <a:t>Two </a:t>
            </a:r>
            <a:r>
              <a:rPr lang="en-US" sz="3600" dirty="0">
                <a:solidFill>
                  <a:srgbClr val="C00000"/>
                </a:solidFill>
              </a:rPr>
              <a:t>Squares</a:t>
            </a:r>
            <a:endParaRPr lang="en-ZW" sz="3600" dirty="0">
              <a:solidFill>
                <a:srgbClr val="C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64156" y="4434107"/>
            <a:ext cx="2857500" cy="1200329"/>
          </a:xfrm>
          <a:prstGeom prst="rect">
            <a:avLst/>
          </a:prstGeom>
          <a:ln w="127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a</a:t>
            </a:r>
            <a:r>
              <a:rPr lang="en-US" sz="3600" baseline="30000" dirty="0" smtClean="0">
                <a:solidFill>
                  <a:srgbClr val="C00000"/>
                </a:solidFill>
              </a:rPr>
              <a:t>2</a:t>
            </a:r>
            <a:r>
              <a:rPr lang="en-US" sz="3600" dirty="0" smtClean="0">
                <a:solidFill>
                  <a:srgbClr val="C00000"/>
                </a:solidFill>
              </a:rPr>
              <a:t> </a:t>
            </a:r>
            <a:r>
              <a:rPr lang="en-US" sz="3600" dirty="0">
                <a:solidFill>
                  <a:srgbClr val="C00000"/>
                </a:solidFill>
              </a:rPr>
              <a:t>– </a:t>
            </a:r>
            <a:r>
              <a:rPr lang="en-US" sz="3600" dirty="0" smtClean="0">
                <a:solidFill>
                  <a:srgbClr val="C00000"/>
                </a:solidFill>
              </a:rPr>
              <a:t>b</a:t>
            </a:r>
            <a:r>
              <a:rPr lang="en-US" sz="3600" baseline="30000" dirty="0" smtClean="0">
                <a:solidFill>
                  <a:srgbClr val="C00000"/>
                </a:solidFill>
              </a:rPr>
              <a:t>2</a:t>
            </a:r>
            <a:r>
              <a:rPr lang="en-US" sz="3600" dirty="0" smtClean="0">
                <a:solidFill>
                  <a:srgbClr val="C00000"/>
                </a:solidFill>
              </a:rPr>
              <a:t> </a:t>
            </a:r>
            <a:endParaRPr lang="en-US" sz="3600" dirty="0">
              <a:solidFill>
                <a:srgbClr val="C00000"/>
              </a:solidFill>
            </a:endParaRPr>
          </a:p>
          <a:p>
            <a:r>
              <a:rPr lang="en-US" sz="3600" dirty="0">
                <a:solidFill>
                  <a:srgbClr val="C00000"/>
                </a:solidFill>
              </a:rPr>
              <a:t>= </a:t>
            </a:r>
            <a:r>
              <a:rPr lang="en-US" sz="3600" dirty="0" smtClean="0">
                <a:solidFill>
                  <a:srgbClr val="C00000"/>
                </a:solidFill>
              </a:rPr>
              <a:t>(a </a:t>
            </a:r>
            <a:r>
              <a:rPr lang="en-US" sz="3600" dirty="0">
                <a:solidFill>
                  <a:srgbClr val="C00000"/>
                </a:solidFill>
              </a:rPr>
              <a:t>+ </a:t>
            </a:r>
            <a:r>
              <a:rPr lang="en-US" sz="3600" dirty="0" smtClean="0">
                <a:solidFill>
                  <a:srgbClr val="C00000"/>
                </a:solidFill>
              </a:rPr>
              <a:t>b)(a </a:t>
            </a:r>
            <a:r>
              <a:rPr lang="en-US" sz="3600">
                <a:solidFill>
                  <a:srgbClr val="C00000"/>
                </a:solidFill>
              </a:rPr>
              <a:t>– </a:t>
            </a:r>
            <a:r>
              <a:rPr lang="en-US" sz="3600" smtClean="0">
                <a:solidFill>
                  <a:srgbClr val="C00000"/>
                </a:solidFill>
              </a:rPr>
              <a:t>b)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64156" y="7472959"/>
            <a:ext cx="2849825" cy="1200329"/>
          </a:xfrm>
          <a:prstGeom prst="rect">
            <a:avLst/>
          </a:prstGeom>
          <a:ln w="127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n-US" sz="3600" dirty="0"/>
              <a:t>x</a:t>
            </a:r>
            <a:r>
              <a:rPr lang="en-US" sz="3600" baseline="30000" dirty="0"/>
              <a:t>2</a:t>
            </a:r>
            <a:r>
              <a:rPr lang="en-US" sz="3600" dirty="0"/>
              <a:t> – 9 </a:t>
            </a:r>
          </a:p>
          <a:p>
            <a:r>
              <a:rPr lang="en-US" sz="3600" dirty="0"/>
              <a:t>= (x + 3)(x– 3)</a:t>
            </a:r>
            <a:endParaRPr lang="en-ZW" sz="3600" dirty="0"/>
          </a:p>
        </p:txBody>
      </p:sp>
      <p:sp>
        <p:nvSpPr>
          <p:cNvPr id="13" name="Rectangle 12"/>
          <p:cNvSpPr/>
          <p:nvPr/>
        </p:nvSpPr>
        <p:spPr>
          <a:xfrm>
            <a:off x="4032210" y="6742836"/>
            <a:ext cx="2722192" cy="1200329"/>
          </a:xfrm>
          <a:prstGeom prst="rect">
            <a:avLst/>
          </a:prstGeom>
          <a:ln w="127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en-US" sz="3600" dirty="0"/>
              <a:t>x</a:t>
            </a:r>
            <a:r>
              <a:rPr lang="en-US" sz="3600" baseline="30000" dirty="0"/>
              <a:t>2</a:t>
            </a:r>
            <a:r>
              <a:rPr lang="en-US" sz="3600" dirty="0"/>
              <a:t> + 12x + 36 </a:t>
            </a:r>
          </a:p>
          <a:p>
            <a:r>
              <a:rPr lang="en-US" sz="3600" dirty="0"/>
              <a:t>= (x + 6)</a:t>
            </a:r>
            <a:r>
              <a:rPr lang="en-US" sz="3600" baseline="30000" dirty="0"/>
              <a:t>2</a:t>
            </a:r>
            <a:endParaRPr lang="en-ZW" sz="3600" dirty="0">
              <a:latin typeface="Times New Roman"/>
              <a:ea typeface="Times New Roman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032210" y="3907016"/>
            <a:ext cx="2627202" cy="1200329"/>
          </a:xfrm>
          <a:prstGeom prst="rect">
            <a:avLst/>
          </a:prstGeom>
          <a:ln w="127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600" dirty="0"/>
              <a:t>a</a:t>
            </a:r>
            <a:r>
              <a:rPr lang="en-US" sz="3600" baseline="30000" dirty="0"/>
              <a:t>2</a:t>
            </a:r>
            <a:r>
              <a:rPr lang="en-US" sz="3600" dirty="0"/>
              <a:t> + 2ab + b</a:t>
            </a:r>
            <a:r>
              <a:rPr lang="en-US" sz="3600" baseline="30000" dirty="0"/>
              <a:t>2</a:t>
            </a:r>
            <a:r>
              <a:rPr lang="en-US" sz="3600" dirty="0"/>
              <a:t> </a:t>
            </a:r>
          </a:p>
          <a:p>
            <a:pPr>
              <a:defRPr/>
            </a:pPr>
            <a:r>
              <a:rPr lang="en-US" sz="3600" dirty="0"/>
              <a:t>= (a + b)</a:t>
            </a:r>
            <a:r>
              <a:rPr lang="en-US" sz="3600" baseline="30000" dirty="0"/>
              <a:t>2</a:t>
            </a:r>
            <a:endParaRPr lang="en-ZW" sz="3600" dirty="0"/>
          </a:p>
        </p:txBody>
      </p:sp>
      <p:sp>
        <p:nvSpPr>
          <p:cNvPr id="15" name="Rectangle 14"/>
          <p:cNvSpPr/>
          <p:nvPr/>
        </p:nvSpPr>
        <p:spPr>
          <a:xfrm>
            <a:off x="3852413" y="2088909"/>
            <a:ext cx="302082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00B0F0"/>
                </a:solidFill>
              </a:rPr>
              <a:t>Perfect Square </a:t>
            </a:r>
            <a:endParaRPr lang="en-US" sz="3600" dirty="0" smtClean="0">
              <a:solidFill>
                <a:srgbClr val="00B0F0"/>
              </a:solidFill>
            </a:endParaRPr>
          </a:p>
          <a:p>
            <a:r>
              <a:rPr lang="en-US" sz="3600" dirty="0" smtClean="0">
                <a:solidFill>
                  <a:srgbClr val="00B0F0"/>
                </a:solidFill>
              </a:rPr>
              <a:t>Trinomial</a:t>
            </a:r>
            <a:endParaRPr lang="en-ZW" sz="3600" dirty="0">
              <a:solidFill>
                <a:srgbClr val="00B0F0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65256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 animBg="1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5029200" cy="1524000"/>
          </a:xfrm>
        </p:spPr>
        <p:txBody>
          <a:bodyPr/>
          <a:lstStyle/>
          <a:p>
            <a:pPr marR="0" algn="l" rtl="0"/>
            <a:r>
              <a:rPr lang="en-US" b="1" i="0" u="none" strike="noStrike" baseline="0" dirty="0" smtClean="0">
                <a:solidFill>
                  <a:srgbClr val="365F91"/>
                </a:solidFill>
                <a:latin typeface="Cambria"/>
              </a:rPr>
              <a:t>2. Look for special patterns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1638300" cy="83819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x</a:t>
            </a:r>
            <a:r>
              <a:rPr lang="en-US" baseline="30000" dirty="0"/>
              <a:t>2</a:t>
            </a:r>
            <a:r>
              <a:rPr lang="en-US" dirty="0"/>
              <a:t> – </a:t>
            </a:r>
            <a:r>
              <a:rPr lang="en-US" dirty="0" smtClean="0"/>
              <a:t>16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676400" y="2057400"/>
            <a:ext cx="24449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= (x + </a:t>
            </a:r>
            <a:r>
              <a:rPr lang="en-US" sz="3200" dirty="0" smtClean="0"/>
              <a:t>4)(</a:t>
            </a:r>
            <a:r>
              <a:rPr lang="en-US" sz="3200" dirty="0"/>
              <a:t>x– </a:t>
            </a:r>
            <a:r>
              <a:rPr lang="en-US" sz="3200" dirty="0" smtClean="0"/>
              <a:t>4)</a:t>
            </a:r>
            <a:endParaRPr lang="en-ZW" sz="3200" dirty="0"/>
          </a:p>
        </p:txBody>
      </p:sp>
      <p:sp>
        <p:nvSpPr>
          <p:cNvPr id="8" name="Rectangle 7"/>
          <p:cNvSpPr/>
          <p:nvPr/>
        </p:nvSpPr>
        <p:spPr>
          <a:xfrm>
            <a:off x="304800" y="2895600"/>
            <a:ext cx="2286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x</a:t>
            </a:r>
            <a:r>
              <a:rPr lang="en-US" sz="3200" baseline="30000" dirty="0"/>
              <a:t>2</a:t>
            </a:r>
            <a:r>
              <a:rPr lang="en-US" sz="3200" dirty="0"/>
              <a:t> + </a:t>
            </a:r>
            <a:r>
              <a:rPr lang="en-US" sz="3200" dirty="0" smtClean="0"/>
              <a:t>14x </a:t>
            </a:r>
            <a:r>
              <a:rPr lang="en-US" sz="3200" dirty="0"/>
              <a:t>+ </a:t>
            </a:r>
            <a:r>
              <a:rPr lang="en-US" sz="3200" dirty="0" smtClean="0"/>
              <a:t>49 </a:t>
            </a:r>
            <a:endParaRPr lang="en-US" sz="3200" dirty="0"/>
          </a:p>
        </p:txBody>
      </p:sp>
      <p:sp>
        <p:nvSpPr>
          <p:cNvPr id="9" name="Rectangle 8"/>
          <p:cNvSpPr/>
          <p:nvPr/>
        </p:nvSpPr>
        <p:spPr>
          <a:xfrm>
            <a:off x="2590800" y="2895599"/>
            <a:ext cx="16498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= (x + </a:t>
            </a:r>
            <a:r>
              <a:rPr lang="en-US" sz="3200" dirty="0" smtClean="0"/>
              <a:t>7)</a:t>
            </a:r>
            <a:r>
              <a:rPr lang="en-US" sz="3200" baseline="30000" dirty="0" smtClean="0"/>
              <a:t>2</a:t>
            </a:r>
            <a:endParaRPr lang="en-ZW" sz="3200" dirty="0">
              <a:latin typeface="Times New Roman"/>
              <a:ea typeface="Times New Roman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4800" y="3971835"/>
            <a:ext cx="5638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b="1" dirty="0" smtClean="0">
                <a:latin typeface="Cambria"/>
              </a:rPr>
              <a:t>There are </a:t>
            </a:r>
            <a:r>
              <a:rPr lang="en-US" sz="2800" b="1" dirty="0">
                <a:latin typeface="Cambria"/>
              </a:rPr>
              <a:t>o</a:t>
            </a:r>
            <a:r>
              <a:rPr lang="en-US" sz="2800" b="1" dirty="0" smtClean="0">
                <a:latin typeface="Cambria"/>
              </a:rPr>
              <a:t>ther special patterns that are also worth remembering</a:t>
            </a:r>
            <a:endParaRPr lang="en-US" sz="2800" b="1" dirty="0">
              <a:latin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3239825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dirty="0" smtClean="0">
                <a:latin typeface="Comic Sans MS"/>
              </a:rPr>
              <a:t>SPECIAL FACTORING PATTERNS	</a:t>
            </a:r>
            <a:endParaRPr lang="en-US" b="0" i="0" u="none" strike="noStrike" baseline="0" dirty="0" smtClean="0">
              <a:latin typeface="Times New Roman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2057400"/>
            <a:ext cx="1292662" cy="1974503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r>
              <a:rPr lang="en-US" sz="3600" u="sng" dirty="0"/>
              <a:t>PATTERN</a:t>
            </a:r>
          </a:p>
          <a:p>
            <a:r>
              <a:rPr lang="en-US" sz="3600" u="sng" dirty="0"/>
              <a:t>NAME</a:t>
            </a:r>
            <a:r>
              <a:rPr lang="en-US" sz="3600" dirty="0"/>
              <a:t> </a:t>
            </a:r>
            <a:endParaRPr lang="en-ZW" sz="3600" dirty="0"/>
          </a:p>
        </p:txBody>
      </p:sp>
      <p:sp>
        <p:nvSpPr>
          <p:cNvPr id="8" name="Rectangle 7"/>
          <p:cNvSpPr/>
          <p:nvPr/>
        </p:nvSpPr>
        <p:spPr>
          <a:xfrm>
            <a:off x="125492" y="4330553"/>
            <a:ext cx="738664" cy="1862305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US" sz="3600" u="sng" dirty="0"/>
              <a:t>PATTERN</a:t>
            </a:r>
            <a:r>
              <a:rPr lang="en-US" sz="3600" dirty="0"/>
              <a:t> </a:t>
            </a:r>
            <a:endParaRPr lang="en-ZW" sz="3600" dirty="0"/>
          </a:p>
        </p:txBody>
      </p:sp>
      <p:sp>
        <p:nvSpPr>
          <p:cNvPr id="9" name="Rectangle 8"/>
          <p:cNvSpPr/>
          <p:nvPr/>
        </p:nvSpPr>
        <p:spPr>
          <a:xfrm>
            <a:off x="95012" y="7004126"/>
            <a:ext cx="738664" cy="1878078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US" sz="3600" u="sng" dirty="0"/>
              <a:t>EXAMPLE</a:t>
            </a:r>
            <a:endParaRPr lang="en-ZW" sz="3600" dirty="0"/>
          </a:p>
        </p:txBody>
      </p:sp>
      <p:sp>
        <p:nvSpPr>
          <p:cNvPr id="10" name="Rectangle 9"/>
          <p:cNvSpPr/>
          <p:nvPr/>
        </p:nvSpPr>
        <p:spPr>
          <a:xfrm>
            <a:off x="1174116" y="2043601"/>
            <a:ext cx="281718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 </a:t>
            </a:r>
            <a:r>
              <a:rPr lang="en-US" sz="3600" dirty="0" smtClean="0">
                <a:solidFill>
                  <a:srgbClr val="C00000"/>
                </a:solidFill>
              </a:rPr>
              <a:t>Difference of </a:t>
            </a:r>
          </a:p>
          <a:p>
            <a:r>
              <a:rPr lang="en-US" sz="3600" dirty="0" smtClean="0">
                <a:solidFill>
                  <a:srgbClr val="C00000"/>
                </a:solidFill>
              </a:rPr>
              <a:t>Two cubes</a:t>
            </a:r>
            <a:endParaRPr lang="en-ZW" sz="3600" dirty="0">
              <a:solidFill>
                <a:srgbClr val="C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31262" y="3227733"/>
            <a:ext cx="3707844" cy="107721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a</a:t>
            </a:r>
            <a:r>
              <a:rPr lang="en-US" sz="3200" baseline="30000" dirty="0" smtClean="0">
                <a:solidFill>
                  <a:schemeClr val="tx1"/>
                </a:solidFill>
              </a:rPr>
              <a:t>3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+ </a:t>
            </a:r>
            <a:r>
              <a:rPr lang="en-US" sz="3200" dirty="0" smtClean="0">
                <a:solidFill>
                  <a:schemeClr val="tx1"/>
                </a:solidFill>
              </a:rPr>
              <a:t>b</a:t>
            </a:r>
            <a:r>
              <a:rPr lang="en-US" sz="3200" baseline="30000" dirty="0" smtClean="0">
                <a:solidFill>
                  <a:schemeClr val="tx1"/>
                </a:solidFill>
              </a:rPr>
              <a:t>3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=</a:t>
            </a:r>
            <a:endParaRPr lang="en-US" sz="3200" dirty="0">
              <a:solidFill>
                <a:schemeClr val="tx1"/>
              </a:solidFill>
            </a:endParaRPr>
          </a:p>
          <a:p>
            <a:r>
              <a:rPr lang="en-US" sz="3200" dirty="0" smtClean="0">
                <a:solidFill>
                  <a:schemeClr val="tx1"/>
                </a:solidFill>
              </a:rPr>
              <a:t>(a </a:t>
            </a:r>
            <a:r>
              <a:rPr lang="en-US" sz="3200" dirty="0">
                <a:solidFill>
                  <a:schemeClr val="tx1"/>
                </a:solidFill>
              </a:rPr>
              <a:t>+ </a:t>
            </a:r>
            <a:r>
              <a:rPr lang="en-US" sz="3200" dirty="0" smtClean="0">
                <a:solidFill>
                  <a:schemeClr val="tx1"/>
                </a:solidFill>
              </a:rPr>
              <a:t>b)(a</a:t>
            </a:r>
            <a:r>
              <a:rPr lang="en-US" sz="3200" baseline="30000" dirty="0" smtClean="0">
                <a:solidFill>
                  <a:schemeClr val="tx1"/>
                </a:solidFill>
              </a:rPr>
              <a:t>2</a:t>
            </a:r>
            <a:r>
              <a:rPr lang="en-US" sz="3200" dirty="0" smtClean="0">
                <a:solidFill>
                  <a:schemeClr val="tx1"/>
                </a:solidFill>
              </a:rPr>
              <a:t> –</a:t>
            </a:r>
            <a:r>
              <a:rPr lang="en-US" sz="3200" dirty="0" err="1" smtClean="0">
                <a:solidFill>
                  <a:schemeClr val="tx1"/>
                </a:solidFill>
              </a:rPr>
              <a:t>ab</a:t>
            </a:r>
            <a:r>
              <a:rPr lang="en-US" sz="3200" dirty="0" smtClean="0">
                <a:solidFill>
                  <a:schemeClr val="tx1"/>
                </a:solidFill>
              </a:rPr>
              <a:t>+ b</a:t>
            </a:r>
            <a:r>
              <a:rPr lang="en-US" sz="3200" baseline="30000" dirty="0" smtClean="0">
                <a:solidFill>
                  <a:schemeClr val="tx1"/>
                </a:solidFill>
              </a:rPr>
              <a:t>2</a:t>
            </a:r>
            <a:r>
              <a:rPr lang="en-US" sz="3200" dirty="0" smtClean="0">
                <a:solidFill>
                  <a:schemeClr val="tx1"/>
                </a:solidFill>
              </a:rPr>
              <a:t>)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17503" y="7235188"/>
            <a:ext cx="3339285" cy="1077218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dirty="0" smtClean="0"/>
              <a:t>8x</a:t>
            </a:r>
            <a:r>
              <a:rPr lang="en-US" sz="3200" baseline="30000" dirty="0" smtClean="0"/>
              <a:t>3</a:t>
            </a:r>
            <a:r>
              <a:rPr lang="en-US" sz="3200" dirty="0" smtClean="0"/>
              <a:t> </a:t>
            </a:r>
            <a:r>
              <a:rPr lang="en-US" sz="3200" dirty="0"/>
              <a:t>– </a:t>
            </a:r>
            <a:r>
              <a:rPr lang="en-US" sz="3200" dirty="0" smtClean="0"/>
              <a:t>1 </a:t>
            </a:r>
            <a:endParaRPr lang="en-US" sz="3200" dirty="0"/>
          </a:p>
          <a:p>
            <a:r>
              <a:rPr lang="en-US" sz="3200" dirty="0" smtClean="0">
                <a:solidFill>
                  <a:schemeClr val="tx1"/>
                </a:solidFill>
              </a:rPr>
              <a:t>(2x </a:t>
            </a:r>
            <a:r>
              <a:rPr lang="en-US" sz="3200" dirty="0">
                <a:solidFill>
                  <a:schemeClr val="tx1"/>
                </a:solidFill>
              </a:rPr>
              <a:t>- </a:t>
            </a:r>
            <a:r>
              <a:rPr lang="en-US" sz="3200" dirty="0" smtClean="0">
                <a:solidFill>
                  <a:schemeClr val="tx1"/>
                </a:solidFill>
              </a:rPr>
              <a:t>1)(4x</a:t>
            </a:r>
            <a:r>
              <a:rPr lang="en-US" sz="3200" baseline="30000" dirty="0" smtClean="0">
                <a:solidFill>
                  <a:schemeClr val="tx1"/>
                </a:solidFill>
              </a:rPr>
              <a:t>2</a:t>
            </a:r>
            <a:r>
              <a:rPr lang="en-US" sz="3200" dirty="0" smtClean="0">
                <a:solidFill>
                  <a:schemeClr val="tx1"/>
                </a:solidFill>
              </a:rPr>
              <a:t> +2x+ 1)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432174" y="5926908"/>
            <a:ext cx="3306019" cy="1077218"/>
          </a:xfrm>
          <a:prstGeom prst="rect">
            <a:avLst/>
          </a:prstGeom>
          <a:ln w="127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en-US" sz="3200" dirty="0" smtClean="0"/>
              <a:t>x</a:t>
            </a:r>
            <a:r>
              <a:rPr lang="en-US" sz="3200" baseline="30000" dirty="0" smtClean="0"/>
              <a:t>3</a:t>
            </a:r>
            <a:r>
              <a:rPr lang="en-US" sz="3200" dirty="0" smtClean="0"/>
              <a:t> </a:t>
            </a:r>
            <a:r>
              <a:rPr lang="en-US" sz="3200" dirty="0"/>
              <a:t>+ </a:t>
            </a:r>
            <a:r>
              <a:rPr lang="en-US" sz="3200" dirty="0" smtClean="0"/>
              <a:t>8</a:t>
            </a:r>
            <a:endParaRPr lang="en-US" sz="3200" dirty="0"/>
          </a:p>
          <a:p>
            <a:r>
              <a:rPr lang="en-US" sz="3200" dirty="0"/>
              <a:t>= (x + </a:t>
            </a:r>
            <a:r>
              <a:rPr lang="en-US" sz="3200" dirty="0" smtClean="0"/>
              <a:t>2)(x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 -2x</a:t>
            </a:r>
            <a:r>
              <a:rPr lang="en-US" sz="3200" dirty="0"/>
              <a:t>+ </a:t>
            </a:r>
            <a:r>
              <a:rPr lang="en-US" sz="3200" dirty="0" smtClean="0"/>
              <a:t>4)</a:t>
            </a:r>
            <a:endParaRPr lang="en-US" sz="3200" dirty="0"/>
          </a:p>
        </p:txBody>
      </p:sp>
      <p:sp>
        <p:nvSpPr>
          <p:cNvPr id="14" name="Rectangle 13"/>
          <p:cNvSpPr/>
          <p:nvPr/>
        </p:nvSpPr>
        <p:spPr>
          <a:xfrm>
            <a:off x="824345" y="4330553"/>
            <a:ext cx="3166952" cy="1077218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a</a:t>
            </a:r>
            <a:r>
              <a:rPr lang="en-US" sz="3200" baseline="30000" dirty="0" smtClean="0">
                <a:solidFill>
                  <a:schemeClr val="tx1"/>
                </a:solidFill>
              </a:rPr>
              <a:t>3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- </a:t>
            </a:r>
            <a:r>
              <a:rPr lang="en-US" sz="3200" dirty="0" smtClean="0">
                <a:solidFill>
                  <a:schemeClr val="tx1"/>
                </a:solidFill>
              </a:rPr>
              <a:t>b</a:t>
            </a:r>
            <a:r>
              <a:rPr lang="en-US" sz="3200" baseline="30000" dirty="0" smtClean="0">
                <a:solidFill>
                  <a:schemeClr val="tx1"/>
                </a:solidFill>
              </a:rPr>
              <a:t>3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=</a:t>
            </a:r>
          </a:p>
          <a:p>
            <a:r>
              <a:rPr lang="en-US" sz="3200" dirty="0" smtClean="0">
                <a:solidFill>
                  <a:schemeClr val="tx1"/>
                </a:solidFill>
              </a:rPr>
              <a:t>(a </a:t>
            </a:r>
            <a:r>
              <a:rPr lang="en-US" sz="3200" dirty="0" smtClean="0">
                <a:solidFill>
                  <a:schemeClr val="tx1"/>
                </a:solidFill>
              </a:rPr>
              <a:t>- </a:t>
            </a:r>
            <a:r>
              <a:rPr lang="en-US" sz="3200" dirty="0" smtClean="0">
                <a:solidFill>
                  <a:schemeClr val="tx1"/>
                </a:solidFill>
              </a:rPr>
              <a:t>b)(a</a:t>
            </a:r>
            <a:r>
              <a:rPr lang="en-US" sz="3200" baseline="30000" dirty="0" smtClean="0">
                <a:solidFill>
                  <a:schemeClr val="tx1"/>
                </a:solidFill>
              </a:rPr>
              <a:t>2</a:t>
            </a:r>
            <a:r>
              <a:rPr lang="en-US" sz="3200" dirty="0" smtClean="0">
                <a:solidFill>
                  <a:schemeClr val="tx1"/>
                </a:solidFill>
              </a:rPr>
              <a:t> +</a:t>
            </a:r>
            <a:r>
              <a:rPr lang="en-US" sz="3200" dirty="0" err="1" smtClean="0">
                <a:solidFill>
                  <a:schemeClr val="tx1"/>
                </a:solidFill>
              </a:rPr>
              <a:t>ab</a:t>
            </a:r>
            <a:r>
              <a:rPr lang="en-US" sz="3200" dirty="0" smtClean="0">
                <a:solidFill>
                  <a:schemeClr val="tx1"/>
                </a:solidFill>
              </a:rPr>
              <a:t>+ b</a:t>
            </a:r>
            <a:r>
              <a:rPr lang="en-US" sz="3200" baseline="30000" dirty="0" smtClean="0">
                <a:solidFill>
                  <a:schemeClr val="tx1"/>
                </a:solidFill>
              </a:rPr>
              <a:t>2</a:t>
            </a:r>
            <a:r>
              <a:rPr lang="en-US" sz="32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852413" y="2088909"/>
            <a:ext cx="29019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00B0F0"/>
                </a:solidFill>
              </a:rPr>
              <a:t>Sum of two cubes</a:t>
            </a:r>
            <a:endParaRPr lang="en-ZW" sz="3600" dirty="0">
              <a:solidFill>
                <a:srgbClr val="00B0F0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73981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 animBg="1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235" y="21771"/>
            <a:ext cx="6515100" cy="1081616"/>
          </a:xfrm>
        </p:spPr>
        <p:txBody>
          <a:bodyPr/>
          <a:lstStyle/>
          <a:p>
            <a:pPr marR="0" algn="l" rtl="0"/>
            <a:r>
              <a:rPr lang="en-US" b="1" i="0" u="none" strike="noStrike" baseline="0" dirty="0" smtClean="0">
                <a:solidFill>
                  <a:srgbClr val="365F91"/>
                </a:solidFill>
                <a:latin typeface="Cambria"/>
              </a:rPr>
              <a:t>3.Factoring by grouping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914400"/>
            <a:ext cx="3810000" cy="838200"/>
          </a:xfrm>
        </p:spPr>
        <p:txBody>
          <a:bodyPr>
            <a:noAutofit/>
          </a:bodyPr>
          <a:lstStyle/>
          <a:p>
            <a:pPr marL="0" marR="0" lvl="0" indent="0" rtl="0">
              <a:buNone/>
            </a:pPr>
            <a:r>
              <a:rPr lang="en-US" sz="2400" i="0" u="none" strike="noStrike" baseline="0" dirty="0" smtClean="0">
                <a:latin typeface="Cambria"/>
              </a:rPr>
              <a:t>1. Begin by factoring out the </a:t>
            </a:r>
            <a:r>
              <a:rPr lang="en-US" sz="2400" i="0" u="none" strike="noStrike" baseline="0" dirty="0" err="1" smtClean="0">
                <a:latin typeface="Cambria"/>
              </a:rPr>
              <a:t>GCF</a:t>
            </a:r>
            <a:r>
              <a:rPr lang="en-US" sz="2400" i="0" u="none" strike="noStrike" baseline="0" dirty="0" smtClean="0">
                <a:latin typeface="Cambria"/>
              </a:rPr>
              <a:t>.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3657600" y="914400"/>
            <a:ext cx="3200400" cy="914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latin typeface="Cambria"/>
              </a:rPr>
              <a:t>1. 5x</a:t>
            </a:r>
            <a:r>
              <a:rPr lang="en-US" sz="2400" baseline="30000" dirty="0" smtClean="0">
                <a:latin typeface="Cambria"/>
              </a:rPr>
              <a:t>3</a:t>
            </a:r>
            <a:r>
              <a:rPr lang="en-US" sz="2400" dirty="0" smtClean="0">
                <a:latin typeface="Cambria"/>
              </a:rPr>
              <a:t>+2x</a:t>
            </a:r>
            <a:r>
              <a:rPr lang="en-US" sz="2400" baseline="30000" dirty="0" smtClean="0">
                <a:latin typeface="Cambria"/>
              </a:rPr>
              <a:t>2</a:t>
            </a:r>
            <a:r>
              <a:rPr lang="en-US" sz="2400" dirty="0" smtClean="0">
                <a:latin typeface="Cambria"/>
              </a:rPr>
              <a:t>-40x-16</a:t>
            </a:r>
          </a:p>
          <a:p>
            <a:pPr marL="0" indent="0">
              <a:buNone/>
            </a:pPr>
            <a:r>
              <a:rPr lang="en-US" sz="2400" dirty="0">
                <a:latin typeface="Cambria"/>
              </a:rPr>
              <a:t>	</a:t>
            </a:r>
            <a:r>
              <a:rPr lang="en-US" sz="2400" dirty="0" smtClean="0">
                <a:latin typeface="Cambria"/>
              </a:rPr>
              <a:t>None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0" y="1828800"/>
            <a:ext cx="3810000" cy="1600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latin typeface="Cambria"/>
              </a:rPr>
              <a:t>2. Arrange the four terms so that the first two terms and the last two terms have common factors.</a:t>
            </a:r>
          </a:p>
        </p:txBody>
      </p:sp>
      <p:sp>
        <p:nvSpPr>
          <p:cNvPr id="6" name="Rectangle 5"/>
          <p:cNvSpPr/>
          <p:nvPr/>
        </p:nvSpPr>
        <p:spPr>
          <a:xfrm>
            <a:off x="25400" y="3429000"/>
            <a:ext cx="3429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smtClean="0">
                <a:latin typeface="Cambria"/>
              </a:rPr>
              <a:t>3. If </a:t>
            </a:r>
            <a:r>
              <a:rPr lang="en-US" sz="2400" dirty="0">
                <a:latin typeface="Cambria"/>
              </a:rPr>
              <a:t>the coefficient of the </a:t>
            </a:r>
            <a:r>
              <a:rPr lang="en-US" sz="2400" dirty="0">
                <a:solidFill>
                  <a:srgbClr val="FF0000"/>
                </a:solidFill>
                <a:latin typeface="Cambria"/>
              </a:rPr>
              <a:t>third term </a:t>
            </a:r>
            <a:r>
              <a:rPr lang="en-US" sz="2400" dirty="0">
                <a:latin typeface="Cambria"/>
              </a:rPr>
              <a:t>is negative, factor out a negative coefficient from the last two terms</a:t>
            </a:r>
            <a:r>
              <a:rPr lang="en-US" sz="2400" dirty="0" smtClean="0">
                <a:latin typeface="Cambria"/>
              </a:rPr>
              <a:t>.</a:t>
            </a:r>
            <a:endParaRPr lang="en-US" sz="2400" dirty="0">
              <a:latin typeface="Cambria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3543" y="5257800"/>
            <a:ext cx="3429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smtClean="0">
                <a:latin typeface="Cambria"/>
              </a:rPr>
              <a:t>4. Use </a:t>
            </a:r>
            <a:r>
              <a:rPr lang="en-US" sz="2400" dirty="0">
                <a:latin typeface="Cambria"/>
              </a:rPr>
              <a:t>the reverse of the distributive property to factor each group of two terms</a:t>
            </a:r>
            <a:r>
              <a:rPr lang="en-US" sz="2400" dirty="0" smtClean="0">
                <a:latin typeface="Cambria"/>
              </a:rPr>
              <a:t>.</a:t>
            </a:r>
            <a:endParaRPr lang="en-US" sz="2400" dirty="0">
              <a:latin typeface="Cambria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3543" y="6835554"/>
            <a:ext cx="3429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smtClean="0">
                <a:latin typeface="Cambria"/>
              </a:rPr>
              <a:t>5. Now </a:t>
            </a:r>
            <a:r>
              <a:rPr lang="en-US" sz="2400" dirty="0">
                <a:latin typeface="Cambria"/>
              </a:rPr>
              <a:t>factor the </a:t>
            </a:r>
            <a:r>
              <a:rPr lang="en-US" sz="2400" dirty="0" err="1">
                <a:latin typeface="Cambria"/>
              </a:rPr>
              <a:t>GCF</a:t>
            </a:r>
            <a:r>
              <a:rPr lang="en-US" sz="2400" dirty="0">
                <a:latin typeface="Cambria"/>
              </a:rPr>
              <a:t> from the result of step 4 as done in the previous section.</a:t>
            </a:r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3657600" y="2209800"/>
            <a:ext cx="3200400" cy="533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latin typeface="Cambria"/>
              </a:rPr>
              <a:t>2. (5x</a:t>
            </a:r>
            <a:r>
              <a:rPr lang="en-US" sz="2400" baseline="30000" dirty="0" smtClean="0">
                <a:latin typeface="Cambria"/>
              </a:rPr>
              <a:t>3</a:t>
            </a:r>
            <a:r>
              <a:rPr lang="en-US" sz="2400" dirty="0">
                <a:latin typeface="Cambria"/>
              </a:rPr>
              <a:t>+</a:t>
            </a:r>
            <a:r>
              <a:rPr lang="en-US" sz="2400" dirty="0" smtClean="0">
                <a:latin typeface="Cambria"/>
              </a:rPr>
              <a:t>2x</a:t>
            </a:r>
            <a:r>
              <a:rPr lang="en-US" sz="2400" baseline="30000" dirty="0" smtClean="0">
                <a:latin typeface="Cambria"/>
              </a:rPr>
              <a:t>2</a:t>
            </a:r>
            <a:r>
              <a:rPr lang="en-US" sz="2400" dirty="0" smtClean="0">
                <a:latin typeface="Cambria"/>
              </a:rPr>
              <a:t>)+(-40x-16)</a:t>
            </a:r>
          </a:p>
        </p:txBody>
      </p:sp>
      <p:sp>
        <p:nvSpPr>
          <p:cNvPr id="10" name="Text Placeholder 2"/>
          <p:cNvSpPr txBox="1">
            <a:spLocks/>
          </p:cNvSpPr>
          <p:nvPr/>
        </p:nvSpPr>
        <p:spPr>
          <a:xfrm>
            <a:off x="3683000" y="3443516"/>
            <a:ext cx="3175000" cy="5225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latin typeface="Cambria"/>
              </a:rPr>
              <a:t>3. (5x</a:t>
            </a:r>
            <a:r>
              <a:rPr lang="en-US" sz="2400" baseline="30000" dirty="0" smtClean="0">
                <a:latin typeface="Cambria"/>
              </a:rPr>
              <a:t>3</a:t>
            </a:r>
            <a:r>
              <a:rPr lang="en-US" sz="2400" dirty="0" smtClean="0">
                <a:latin typeface="Cambria"/>
              </a:rPr>
              <a:t>+</a:t>
            </a:r>
            <a:r>
              <a:rPr lang="en-US" sz="2400" dirty="0">
                <a:latin typeface="Cambria"/>
              </a:rPr>
              <a:t>2x</a:t>
            </a:r>
            <a:r>
              <a:rPr lang="en-US" sz="2400" baseline="30000" dirty="0">
                <a:latin typeface="Cambria"/>
              </a:rPr>
              <a:t>2</a:t>
            </a:r>
            <a:r>
              <a:rPr lang="en-US" sz="2400" dirty="0" smtClean="0">
                <a:latin typeface="Cambria"/>
              </a:rPr>
              <a:t>)-(40x+16)</a:t>
            </a:r>
          </a:p>
        </p:txBody>
      </p:sp>
      <p:sp>
        <p:nvSpPr>
          <p:cNvPr id="11" name="Text Placeholder 2"/>
          <p:cNvSpPr txBox="1">
            <a:spLocks/>
          </p:cNvSpPr>
          <p:nvPr/>
        </p:nvSpPr>
        <p:spPr>
          <a:xfrm>
            <a:off x="3810000" y="5392636"/>
            <a:ext cx="2808514" cy="5509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latin typeface="Cambria"/>
              </a:rPr>
              <a:t>4. x</a:t>
            </a:r>
            <a:r>
              <a:rPr lang="en-US" sz="2400" baseline="30000" dirty="0" smtClean="0">
                <a:latin typeface="Cambria"/>
              </a:rPr>
              <a:t>2</a:t>
            </a:r>
            <a:r>
              <a:rPr lang="en-US" sz="2400" dirty="0" smtClean="0">
                <a:latin typeface="Cambria"/>
              </a:rPr>
              <a:t>(5x+2)-8(5x+2)</a:t>
            </a:r>
          </a:p>
        </p:txBody>
      </p:sp>
      <p:sp>
        <p:nvSpPr>
          <p:cNvPr id="12" name="Text Placeholder 2"/>
          <p:cNvSpPr txBox="1">
            <a:spLocks/>
          </p:cNvSpPr>
          <p:nvPr/>
        </p:nvSpPr>
        <p:spPr>
          <a:xfrm>
            <a:off x="3657600" y="7094241"/>
            <a:ext cx="2286000" cy="5188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latin typeface="Cambria"/>
              </a:rPr>
              <a:t>5. (5x+2)(x</a:t>
            </a:r>
            <a:r>
              <a:rPr lang="en-US" sz="2400" baseline="30000" dirty="0" smtClean="0">
                <a:latin typeface="Cambria"/>
              </a:rPr>
              <a:t>2</a:t>
            </a:r>
            <a:r>
              <a:rPr lang="en-US" sz="2400" dirty="0">
                <a:latin typeface="Cambria"/>
              </a:rPr>
              <a:t>-</a:t>
            </a:r>
            <a:r>
              <a:rPr lang="en-US" sz="2400" dirty="0" smtClean="0">
                <a:latin typeface="Cambria"/>
              </a:rPr>
              <a:t>8)</a:t>
            </a:r>
          </a:p>
          <a:p>
            <a:pPr marL="514350" indent="-514350">
              <a:buFont typeface="+mj-lt"/>
              <a:buAutoNum type="arabicParenR" startAt="2"/>
            </a:pPr>
            <a:endParaRPr lang="en-US" sz="2400" dirty="0" smtClean="0">
              <a:latin typeface="Cambria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343400" y="5791200"/>
            <a:ext cx="1600200" cy="1303041"/>
            <a:chOff x="4343400" y="5791200"/>
            <a:chExt cx="1600200" cy="1303041"/>
          </a:xfrm>
        </p:grpSpPr>
        <p:cxnSp>
          <p:nvCxnSpPr>
            <p:cNvPr id="14" name="Straight Arrow Connector 13"/>
            <p:cNvCxnSpPr/>
            <p:nvPr/>
          </p:nvCxnSpPr>
          <p:spPr>
            <a:xfrm>
              <a:off x="4343400" y="5791200"/>
              <a:ext cx="685800" cy="130304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H="1">
              <a:off x="5562600" y="5791200"/>
              <a:ext cx="381000" cy="130304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22260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2" y="228600"/>
            <a:ext cx="6400800" cy="990600"/>
          </a:xfrm>
        </p:spPr>
        <p:txBody>
          <a:bodyPr>
            <a:normAutofit/>
          </a:bodyPr>
          <a:lstStyle/>
          <a:p>
            <a:pPr algn="l"/>
            <a:r>
              <a:rPr lang="en-US" sz="4000" b="1" i="0" u="none" strike="noStrike" baseline="0" dirty="0" smtClean="0">
                <a:solidFill>
                  <a:srgbClr val="365F91"/>
                </a:solidFill>
                <a:latin typeface="Cambria"/>
              </a:rPr>
              <a:t>Factoring using quadratics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5804" y="1626306"/>
            <a:ext cx="6248400" cy="76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following steps can be used to solve equations that are quadratic in form: </a:t>
            </a:r>
          </a:p>
        </p:txBody>
      </p:sp>
      <p:sp>
        <p:nvSpPr>
          <p:cNvPr id="4" name="Rectangle 3"/>
          <p:cNvSpPr/>
          <p:nvPr/>
        </p:nvSpPr>
        <p:spPr>
          <a:xfrm>
            <a:off x="2575487" y="1066800"/>
            <a:ext cx="16401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x</a:t>
            </a:r>
            <a:r>
              <a:rPr lang="en-US" sz="2800" baseline="30000" dirty="0" smtClean="0"/>
              <a:t>4</a:t>
            </a:r>
            <a:r>
              <a:rPr lang="en-US" sz="2800" dirty="0" smtClean="0"/>
              <a:t> </a:t>
            </a:r>
            <a:r>
              <a:rPr lang="en-US" sz="2800" dirty="0"/>
              <a:t>+ </a:t>
            </a:r>
            <a:r>
              <a:rPr lang="en-US" sz="2800" dirty="0" smtClean="0"/>
              <a:t>3x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-4</a:t>
            </a:r>
            <a:endParaRPr lang="en-ZW" sz="2800" dirty="0"/>
          </a:p>
        </p:txBody>
      </p:sp>
      <p:sp>
        <p:nvSpPr>
          <p:cNvPr id="5" name="Rectangle 4"/>
          <p:cNvSpPr/>
          <p:nvPr/>
        </p:nvSpPr>
        <p:spPr>
          <a:xfrm>
            <a:off x="135804" y="2403693"/>
            <a:ext cx="375039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1. Let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u equal a function of the original variable (normally the middle term) 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2. Substitute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u into the original equation so that it is in the form au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bu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3. Factor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quadratic equation using the methods learned earlier 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4. Replace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u with the expression of the original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variable.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5. Factor again if necessary.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41081" y="2648857"/>
            <a:ext cx="11865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1. u=x</a:t>
            </a:r>
            <a:r>
              <a:rPr lang="en-US" sz="2800" baseline="30000" dirty="0" smtClean="0"/>
              <a:t>2</a:t>
            </a:r>
            <a:endParaRPr lang="en-ZW" sz="2800" dirty="0"/>
          </a:p>
        </p:txBody>
      </p:sp>
      <p:sp>
        <p:nvSpPr>
          <p:cNvPr id="7" name="Rectangle 6"/>
          <p:cNvSpPr/>
          <p:nvPr/>
        </p:nvSpPr>
        <p:spPr>
          <a:xfrm>
            <a:off x="4395065" y="4020811"/>
            <a:ext cx="16962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2</a:t>
            </a:r>
            <a:r>
              <a:rPr lang="en-US" sz="2800" dirty="0" smtClean="0"/>
              <a:t>. u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+3u-4</a:t>
            </a:r>
            <a:endParaRPr lang="en-ZW" sz="2800" dirty="0"/>
          </a:p>
        </p:txBody>
      </p:sp>
      <p:sp>
        <p:nvSpPr>
          <p:cNvPr id="8" name="Rectangle 7"/>
          <p:cNvSpPr/>
          <p:nvPr/>
        </p:nvSpPr>
        <p:spPr>
          <a:xfrm>
            <a:off x="4351967" y="5413829"/>
            <a:ext cx="20104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3. (u+4)(u-1)</a:t>
            </a:r>
            <a:endParaRPr lang="en-ZW" sz="2800" dirty="0"/>
          </a:p>
        </p:txBody>
      </p:sp>
      <p:sp>
        <p:nvSpPr>
          <p:cNvPr id="9" name="Rectangle 8"/>
          <p:cNvSpPr/>
          <p:nvPr/>
        </p:nvSpPr>
        <p:spPr>
          <a:xfrm>
            <a:off x="4341080" y="6858000"/>
            <a:ext cx="22883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4. (x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+4)(x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-1)</a:t>
            </a:r>
            <a:endParaRPr lang="en-ZW" sz="2800" dirty="0"/>
          </a:p>
        </p:txBody>
      </p:sp>
      <p:sp>
        <p:nvSpPr>
          <p:cNvPr id="10" name="Rectangle 9"/>
          <p:cNvSpPr/>
          <p:nvPr/>
        </p:nvSpPr>
        <p:spPr>
          <a:xfrm>
            <a:off x="4215680" y="8077200"/>
            <a:ext cx="27947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5. (x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+4)(x-1)(x+1)</a:t>
            </a:r>
            <a:endParaRPr lang="en-ZW" sz="28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5748463" y="7207682"/>
            <a:ext cx="747464" cy="869518"/>
            <a:chOff x="5748463" y="7207682"/>
            <a:chExt cx="747464" cy="869518"/>
          </a:xfrm>
        </p:grpSpPr>
        <p:cxnSp>
          <p:nvCxnSpPr>
            <p:cNvPr id="12" name="Straight Arrow Connector 11"/>
            <p:cNvCxnSpPr/>
            <p:nvPr/>
          </p:nvCxnSpPr>
          <p:spPr>
            <a:xfrm>
              <a:off x="5748463" y="7207682"/>
              <a:ext cx="0" cy="86951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6362454" y="7207682"/>
              <a:ext cx="133473" cy="86951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4639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6" grpId="0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Polynomials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52400" y="1676400"/>
            <a:ext cx="6172200" cy="2973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3600" b="1" dirty="0" smtClean="0">
                <a:solidFill>
                  <a:srgbClr val="FF0000"/>
                </a:solidFill>
                <a:latin typeface="Comic Sans MS"/>
              </a:rPr>
              <a:t>Remember</a:t>
            </a:r>
          </a:p>
          <a:p>
            <a:pPr marL="0" indent="0">
              <a:buNone/>
            </a:pPr>
            <a:r>
              <a:rPr lang="en-US" sz="3600" b="1" dirty="0" smtClean="0">
                <a:latin typeface="Comic Sans MS"/>
              </a:rPr>
              <a:t>Finding </a:t>
            </a:r>
            <a:r>
              <a:rPr lang="en-US" sz="3600" b="1" dirty="0" smtClean="0">
                <a:latin typeface="Comic Sans MS"/>
              </a:rPr>
              <a:t>zeros, solutions, and roots are different ways of saying the same thing.</a:t>
            </a:r>
            <a:endParaRPr lang="en-ZW" sz="3600" dirty="0"/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152400" y="4876800"/>
            <a:ext cx="6172200" cy="1865126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So…</a:t>
            </a:r>
          </a:p>
          <a:p>
            <a:pPr marL="0" indent="0">
              <a:buFont typeface="Arial" pitchFamily="34" charset="0"/>
              <a:buNone/>
            </a:pP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After you factor the polynomial, set it equal to 0.</a:t>
            </a:r>
            <a:endParaRPr lang="en-ZW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304800" y="7320191"/>
            <a:ext cx="6172200" cy="646331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Then solve the polynomial.</a:t>
            </a:r>
          </a:p>
        </p:txBody>
      </p:sp>
    </p:spTree>
    <p:extLst>
      <p:ext uri="{BB962C8B-B14F-4D97-AF65-F5344CB8AC3E}">
        <p14:creationId xmlns:p14="http://schemas.microsoft.com/office/powerpoint/2010/main" val="4195269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the real-number solutions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29771" y="2133600"/>
            <a:ext cx="22434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800" dirty="0"/>
              <a:t>x</a:t>
            </a:r>
            <a:r>
              <a:rPr lang="en-US" sz="2800" baseline="30000" dirty="0"/>
              <a:t>4</a:t>
            </a:r>
            <a:r>
              <a:rPr lang="en-US" sz="2800" dirty="0"/>
              <a:t> + 3x</a:t>
            </a:r>
            <a:r>
              <a:rPr lang="en-US" sz="2800" baseline="30000" dirty="0"/>
              <a:t>2</a:t>
            </a:r>
            <a:r>
              <a:rPr lang="en-US" sz="2800" dirty="0"/>
              <a:t> -</a:t>
            </a:r>
            <a:r>
              <a:rPr lang="en-US" sz="2800" dirty="0" smtClean="0"/>
              <a:t>4</a:t>
            </a:r>
            <a:r>
              <a:rPr lang="en-US" sz="2800" dirty="0" smtClean="0"/>
              <a:t>=0</a:t>
            </a:r>
          </a:p>
        </p:txBody>
      </p:sp>
      <p:sp>
        <p:nvSpPr>
          <p:cNvPr id="6" name="Rectangle 5"/>
          <p:cNvSpPr/>
          <p:nvPr/>
        </p:nvSpPr>
        <p:spPr>
          <a:xfrm>
            <a:off x="493485" y="2895600"/>
            <a:ext cx="28071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(x</a:t>
            </a:r>
            <a:r>
              <a:rPr lang="en-US" sz="2800" baseline="30000" dirty="0"/>
              <a:t>2</a:t>
            </a:r>
            <a:r>
              <a:rPr lang="en-US" sz="2800" dirty="0"/>
              <a:t>+4)(x-1)(x+1</a:t>
            </a:r>
            <a:r>
              <a:rPr lang="en-US" sz="2800" dirty="0" smtClean="0"/>
              <a:t>)=0</a:t>
            </a:r>
            <a:endParaRPr lang="en-ZW" sz="2800" dirty="0"/>
          </a:p>
        </p:txBody>
      </p:sp>
      <p:sp>
        <p:nvSpPr>
          <p:cNvPr id="7" name="Rectangle 6"/>
          <p:cNvSpPr/>
          <p:nvPr/>
        </p:nvSpPr>
        <p:spPr>
          <a:xfrm>
            <a:off x="493484" y="3962400"/>
            <a:ext cx="25988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(</a:t>
            </a:r>
            <a:r>
              <a:rPr lang="en-US" sz="2800" dirty="0" smtClean="0"/>
              <a:t>x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+4=0, not real</a:t>
            </a:r>
            <a:endParaRPr lang="en-ZW" sz="2800" dirty="0"/>
          </a:p>
        </p:txBody>
      </p:sp>
      <p:sp>
        <p:nvSpPr>
          <p:cNvPr id="8" name="Rectangle 7"/>
          <p:cNvSpPr/>
          <p:nvPr/>
        </p:nvSpPr>
        <p:spPr>
          <a:xfrm>
            <a:off x="620485" y="5486400"/>
            <a:ext cx="23198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(x+1)=0     x=-1</a:t>
            </a:r>
            <a:endParaRPr lang="en-ZW" sz="2800" dirty="0"/>
          </a:p>
        </p:txBody>
      </p:sp>
      <p:sp>
        <p:nvSpPr>
          <p:cNvPr id="9" name="Rectangle 8"/>
          <p:cNvSpPr/>
          <p:nvPr/>
        </p:nvSpPr>
        <p:spPr>
          <a:xfrm>
            <a:off x="605971" y="4789715"/>
            <a:ext cx="21403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(</a:t>
            </a:r>
            <a:r>
              <a:rPr lang="en-US" sz="2800" dirty="0" smtClean="0"/>
              <a:t>x-1)=0     x=1</a:t>
            </a:r>
            <a:endParaRPr lang="en-ZW" sz="2800" dirty="0"/>
          </a:p>
        </p:txBody>
      </p:sp>
    </p:spTree>
    <p:extLst>
      <p:ext uri="{BB962C8B-B14F-4D97-AF65-F5344CB8AC3E}">
        <p14:creationId xmlns:p14="http://schemas.microsoft.com/office/powerpoint/2010/main" val="2337843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</TotalTime>
  <Words>550</Words>
  <Application>Microsoft Office PowerPoint</Application>
  <PresentationFormat>On-screen Show (4:3)</PresentationFormat>
  <Paragraphs>88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Chapter 6 Section 4: Factoring and Solving Polynomials Equations</vt:lpstr>
      <vt:lpstr>1. Factor out any common monomials</vt:lpstr>
      <vt:lpstr>SPECIAL FACTORING PATTERNS </vt:lpstr>
      <vt:lpstr>2. Look for special patterns</vt:lpstr>
      <vt:lpstr>SPECIAL FACTORING PATTERNS </vt:lpstr>
      <vt:lpstr>3.Factoring by grouping</vt:lpstr>
      <vt:lpstr>Factoring using quadratics</vt:lpstr>
      <vt:lpstr>Solving Polynomials</vt:lpstr>
      <vt:lpstr>Find the real-number solutions</vt:lpstr>
    </vt:vector>
  </TitlesOfParts>
  <Company>Thornton Fractional Township HS D 215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Factoring Polynomials – grouping, special, quad</dc:title>
  <dc:creator>Raja, Sheila</dc:creator>
  <cp:lastModifiedBy>Raja, Sheila</cp:lastModifiedBy>
  <cp:revision>19</cp:revision>
  <dcterms:created xsi:type="dcterms:W3CDTF">2012-01-23T21:21:56Z</dcterms:created>
  <dcterms:modified xsi:type="dcterms:W3CDTF">2012-01-26T17:37:04Z</dcterms:modified>
</cp:coreProperties>
</file>